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4" r:id="rId2"/>
    <p:sldId id="256" r:id="rId3"/>
    <p:sldId id="257" r:id="rId4"/>
    <p:sldId id="267" r:id="rId5"/>
    <p:sldId id="258" r:id="rId6"/>
    <p:sldId id="268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Playfair Display Bold" pitchFamily="2" charset="7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46CD0-7371-42BA-9FC1-0F6B9B471D5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4D5ABAA-99B8-4E65-AC88-D6084349BEE2}">
      <dgm:prSet phldrT="[Text]"/>
      <dgm:spPr/>
      <dgm:t>
        <a:bodyPr/>
        <a:lstStyle/>
        <a:p>
          <a:r>
            <a:rPr lang="en-IN" dirty="0"/>
            <a:t>PDF upload</a:t>
          </a:r>
        </a:p>
      </dgm:t>
    </dgm:pt>
    <dgm:pt modelId="{08E2CE19-9179-445F-A4EA-1FA4EA31202F}" type="parTrans" cxnId="{92BA6CFF-C214-4C80-AE97-7FD7D2224282}">
      <dgm:prSet/>
      <dgm:spPr/>
      <dgm:t>
        <a:bodyPr/>
        <a:lstStyle/>
        <a:p>
          <a:endParaRPr lang="en-IN"/>
        </a:p>
      </dgm:t>
    </dgm:pt>
    <dgm:pt modelId="{F4C38AFE-8639-42B6-96DB-C5D35C571820}" type="sibTrans" cxnId="{92BA6CFF-C214-4C80-AE97-7FD7D2224282}">
      <dgm:prSet/>
      <dgm:spPr/>
      <dgm:t>
        <a:bodyPr/>
        <a:lstStyle/>
        <a:p>
          <a:endParaRPr lang="en-IN"/>
        </a:p>
      </dgm:t>
    </dgm:pt>
    <dgm:pt modelId="{62FB8EFF-915E-47A4-9756-02FD98889C54}">
      <dgm:prSet phldrT="[Text]"/>
      <dgm:spPr/>
      <dgm:t>
        <a:bodyPr/>
        <a:lstStyle/>
        <a:p>
          <a:r>
            <a:rPr lang="en-IN" dirty="0"/>
            <a:t>User uploads the PDF</a:t>
          </a:r>
        </a:p>
      </dgm:t>
    </dgm:pt>
    <dgm:pt modelId="{E2615947-58BF-4AA6-93F1-97C6DDC9BB19}" type="parTrans" cxnId="{2AFC7327-C56F-4154-81C2-7275EBD5AD5A}">
      <dgm:prSet/>
      <dgm:spPr/>
      <dgm:t>
        <a:bodyPr/>
        <a:lstStyle/>
        <a:p>
          <a:endParaRPr lang="en-IN"/>
        </a:p>
      </dgm:t>
    </dgm:pt>
    <dgm:pt modelId="{F3C4E305-CC98-4094-A6D5-C6B9BD6F7837}" type="sibTrans" cxnId="{2AFC7327-C56F-4154-81C2-7275EBD5AD5A}">
      <dgm:prSet/>
      <dgm:spPr/>
      <dgm:t>
        <a:bodyPr/>
        <a:lstStyle/>
        <a:p>
          <a:endParaRPr lang="en-IN"/>
        </a:p>
      </dgm:t>
    </dgm:pt>
    <dgm:pt modelId="{895E2AC8-9647-412D-AA61-A405A1F813AA}">
      <dgm:prSet phldrT="[Text]"/>
      <dgm:spPr/>
      <dgm:t>
        <a:bodyPr/>
        <a:lstStyle/>
        <a:p>
          <a:r>
            <a:rPr lang="en-IN" dirty="0"/>
            <a:t>Extraction</a:t>
          </a:r>
        </a:p>
      </dgm:t>
    </dgm:pt>
    <dgm:pt modelId="{D72868A7-A400-4ECD-ACAD-7D36FB88A0C8}" type="parTrans" cxnId="{2EA09BF9-32DB-4223-92A4-44647A659252}">
      <dgm:prSet/>
      <dgm:spPr/>
      <dgm:t>
        <a:bodyPr/>
        <a:lstStyle/>
        <a:p>
          <a:endParaRPr lang="en-IN"/>
        </a:p>
      </dgm:t>
    </dgm:pt>
    <dgm:pt modelId="{9D0E8BF6-D441-4874-AC04-1EC0AABF6543}" type="sibTrans" cxnId="{2EA09BF9-32DB-4223-92A4-44647A659252}">
      <dgm:prSet/>
      <dgm:spPr/>
      <dgm:t>
        <a:bodyPr/>
        <a:lstStyle/>
        <a:p>
          <a:endParaRPr lang="en-IN"/>
        </a:p>
      </dgm:t>
    </dgm:pt>
    <dgm:pt modelId="{83C71D31-8238-4C7F-812B-0F289109AB7A}">
      <dgm:prSet phldrT="[Text]"/>
      <dgm:spPr/>
      <dgm:t>
        <a:bodyPr/>
        <a:lstStyle/>
        <a:p>
          <a:r>
            <a:rPr lang="en-IN" dirty="0"/>
            <a:t>Text is extracted and processed.</a:t>
          </a:r>
        </a:p>
      </dgm:t>
    </dgm:pt>
    <dgm:pt modelId="{E5C0F1CE-939A-473E-98A8-08E6E6AF429E}" type="parTrans" cxnId="{5C2808B8-1BFE-4F7F-B497-BC494FA0F8CB}">
      <dgm:prSet/>
      <dgm:spPr/>
      <dgm:t>
        <a:bodyPr/>
        <a:lstStyle/>
        <a:p>
          <a:endParaRPr lang="en-IN"/>
        </a:p>
      </dgm:t>
    </dgm:pt>
    <dgm:pt modelId="{51C8AB77-7017-48D9-B44F-3B883AFD99DA}" type="sibTrans" cxnId="{5C2808B8-1BFE-4F7F-B497-BC494FA0F8CB}">
      <dgm:prSet/>
      <dgm:spPr/>
      <dgm:t>
        <a:bodyPr/>
        <a:lstStyle/>
        <a:p>
          <a:endParaRPr lang="en-IN"/>
        </a:p>
      </dgm:t>
    </dgm:pt>
    <dgm:pt modelId="{84FB769C-5408-4787-A389-1B0A77EB29B5}">
      <dgm:prSet phldrT="[Text]"/>
      <dgm:spPr/>
      <dgm:t>
        <a:bodyPr/>
        <a:lstStyle/>
        <a:p>
          <a:r>
            <a:rPr lang="en-IN" dirty="0"/>
            <a:t>Embeddings Generations</a:t>
          </a:r>
        </a:p>
      </dgm:t>
    </dgm:pt>
    <dgm:pt modelId="{AA611192-C261-4E6D-9E86-79429811922B}" type="parTrans" cxnId="{5FFCD9D6-01B4-469C-A8FE-437A2311B82A}">
      <dgm:prSet/>
      <dgm:spPr/>
      <dgm:t>
        <a:bodyPr/>
        <a:lstStyle/>
        <a:p>
          <a:endParaRPr lang="en-IN"/>
        </a:p>
      </dgm:t>
    </dgm:pt>
    <dgm:pt modelId="{0DDF2A63-C834-4E28-AF3F-AF8EF26E6A6A}" type="sibTrans" cxnId="{5FFCD9D6-01B4-469C-A8FE-437A2311B82A}">
      <dgm:prSet/>
      <dgm:spPr/>
      <dgm:t>
        <a:bodyPr/>
        <a:lstStyle/>
        <a:p>
          <a:endParaRPr lang="en-IN"/>
        </a:p>
      </dgm:t>
    </dgm:pt>
    <dgm:pt modelId="{CD323AE4-B0F3-4D53-806A-23FEC89955DE}">
      <dgm:prSet phldrT="[Text]"/>
      <dgm:spPr/>
      <dgm:t>
        <a:bodyPr/>
        <a:lstStyle/>
        <a:p>
          <a:r>
            <a:rPr lang="en-IN" dirty="0"/>
            <a:t>Embeddings are generated for efficient search.</a:t>
          </a:r>
        </a:p>
      </dgm:t>
    </dgm:pt>
    <dgm:pt modelId="{6CE09FB4-2CDC-4CE8-A4B1-2148E67DFA0C}" type="parTrans" cxnId="{6ADDC960-1286-4118-AF68-6CE963CBFF98}">
      <dgm:prSet/>
      <dgm:spPr/>
      <dgm:t>
        <a:bodyPr/>
        <a:lstStyle/>
        <a:p>
          <a:endParaRPr lang="en-IN"/>
        </a:p>
      </dgm:t>
    </dgm:pt>
    <dgm:pt modelId="{753DE4C9-A4AC-4030-8E33-914D20F5350C}" type="sibTrans" cxnId="{6ADDC960-1286-4118-AF68-6CE963CBFF98}">
      <dgm:prSet/>
      <dgm:spPr/>
      <dgm:t>
        <a:bodyPr/>
        <a:lstStyle/>
        <a:p>
          <a:endParaRPr lang="en-IN"/>
        </a:p>
      </dgm:t>
    </dgm:pt>
    <dgm:pt modelId="{3F3AA4A8-C7D1-4DDE-BA8D-28FAF4D1CEC6}">
      <dgm:prSet phldrT="[Text]"/>
      <dgm:spPr/>
      <dgm:t>
        <a:bodyPr/>
        <a:lstStyle/>
        <a:p>
          <a:r>
            <a:rPr lang="en-IN" dirty="0"/>
            <a:t>Summarisation modules summarises the document</a:t>
          </a:r>
        </a:p>
      </dgm:t>
    </dgm:pt>
    <dgm:pt modelId="{DD753366-72C2-4616-9DF1-360F29F569FA}" type="parTrans" cxnId="{A07139AE-B785-4523-8547-2829CEF8ADA2}">
      <dgm:prSet/>
      <dgm:spPr/>
      <dgm:t>
        <a:bodyPr/>
        <a:lstStyle/>
        <a:p>
          <a:endParaRPr lang="en-IN"/>
        </a:p>
      </dgm:t>
    </dgm:pt>
    <dgm:pt modelId="{46E28BCE-1D91-433C-9361-264BC0E4402C}" type="sibTrans" cxnId="{A07139AE-B785-4523-8547-2829CEF8ADA2}">
      <dgm:prSet/>
      <dgm:spPr/>
      <dgm:t>
        <a:bodyPr/>
        <a:lstStyle/>
        <a:p>
          <a:endParaRPr lang="en-IN"/>
        </a:p>
      </dgm:t>
    </dgm:pt>
    <dgm:pt modelId="{76549D76-3C9F-4304-8BB3-3509F2328F9F}">
      <dgm:prSet phldrT="[Text]"/>
      <dgm:spPr/>
      <dgm:t>
        <a:bodyPr/>
        <a:lstStyle/>
        <a:p>
          <a:r>
            <a:rPr lang="en-IN" dirty="0">
              <a:latin typeface="+mn-lt"/>
            </a:rPr>
            <a:t>Summarisation</a:t>
          </a:r>
        </a:p>
      </dgm:t>
    </dgm:pt>
    <dgm:pt modelId="{8E20C81B-DEBE-44DA-B654-0A0053D46B58}" type="parTrans" cxnId="{AB2E2166-6787-47CE-9B53-86E38A9D85B9}">
      <dgm:prSet/>
      <dgm:spPr/>
      <dgm:t>
        <a:bodyPr/>
        <a:lstStyle/>
        <a:p>
          <a:endParaRPr lang="en-IN"/>
        </a:p>
      </dgm:t>
    </dgm:pt>
    <dgm:pt modelId="{1FB0C57C-148F-4F2F-9902-81D00E428920}" type="sibTrans" cxnId="{AB2E2166-6787-47CE-9B53-86E38A9D85B9}">
      <dgm:prSet/>
      <dgm:spPr/>
      <dgm:t>
        <a:bodyPr/>
        <a:lstStyle/>
        <a:p>
          <a:endParaRPr lang="en-IN"/>
        </a:p>
      </dgm:t>
    </dgm:pt>
    <dgm:pt modelId="{638EB555-2D14-4A92-A36F-D31CE575A0E1}" type="pres">
      <dgm:prSet presAssocID="{F9346CD0-7371-42BA-9FC1-0F6B9B471D55}" presName="linearFlow" presStyleCnt="0">
        <dgm:presLayoutVars>
          <dgm:dir/>
          <dgm:animLvl val="lvl"/>
          <dgm:resizeHandles val="exact"/>
        </dgm:presLayoutVars>
      </dgm:prSet>
      <dgm:spPr/>
    </dgm:pt>
    <dgm:pt modelId="{B5E92C10-45DA-48D0-8E81-6F1A9D08A7CB}" type="pres">
      <dgm:prSet presAssocID="{A4D5ABAA-99B8-4E65-AC88-D6084349BEE2}" presName="composite" presStyleCnt="0"/>
      <dgm:spPr/>
    </dgm:pt>
    <dgm:pt modelId="{C7A836CF-C107-4C82-8B84-E56819EECF2D}" type="pres">
      <dgm:prSet presAssocID="{A4D5ABAA-99B8-4E65-AC88-D6084349BEE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121471B-225A-49D9-9604-F8F01D73E034}" type="pres">
      <dgm:prSet presAssocID="{A4D5ABAA-99B8-4E65-AC88-D6084349BEE2}" presName="descendantText" presStyleLbl="alignAcc1" presStyleIdx="0" presStyleCnt="4">
        <dgm:presLayoutVars>
          <dgm:bulletEnabled val="1"/>
        </dgm:presLayoutVars>
      </dgm:prSet>
      <dgm:spPr/>
    </dgm:pt>
    <dgm:pt modelId="{28E01CB1-7496-4BBE-9162-D96A09B6AB91}" type="pres">
      <dgm:prSet presAssocID="{F4C38AFE-8639-42B6-96DB-C5D35C571820}" presName="sp" presStyleCnt="0"/>
      <dgm:spPr/>
    </dgm:pt>
    <dgm:pt modelId="{7DDAFD01-82D6-4DA9-A991-CF90E18B5D0F}" type="pres">
      <dgm:prSet presAssocID="{895E2AC8-9647-412D-AA61-A405A1F813AA}" presName="composite" presStyleCnt="0"/>
      <dgm:spPr/>
    </dgm:pt>
    <dgm:pt modelId="{4F75132C-2C45-4689-B22A-BA8E75A148B7}" type="pres">
      <dgm:prSet presAssocID="{895E2AC8-9647-412D-AA61-A405A1F813A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036AE0E-2B69-456B-92A3-F8B5E6BC34E0}" type="pres">
      <dgm:prSet presAssocID="{895E2AC8-9647-412D-AA61-A405A1F813AA}" presName="descendantText" presStyleLbl="alignAcc1" presStyleIdx="1" presStyleCnt="4">
        <dgm:presLayoutVars>
          <dgm:bulletEnabled val="1"/>
        </dgm:presLayoutVars>
      </dgm:prSet>
      <dgm:spPr/>
    </dgm:pt>
    <dgm:pt modelId="{0595A16D-B4A3-454F-9C25-89B752A1E0D3}" type="pres">
      <dgm:prSet presAssocID="{9D0E8BF6-D441-4874-AC04-1EC0AABF6543}" presName="sp" presStyleCnt="0"/>
      <dgm:spPr/>
    </dgm:pt>
    <dgm:pt modelId="{2B2C6A40-B1A1-48EF-B126-D7E1915325A3}" type="pres">
      <dgm:prSet presAssocID="{84FB769C-5408-4787-A389-1B0A77EB29B5}" presName="composite" presStyleCnt="0"/>
      <dgm:spPr/>
    </dgm:pt>
    <dgm:pt modelId="{F50BEE5D-61E8-47DE-9424-8BF6E04DB0EE}" type="pres">
      <dgm:prSet presAssocID="{84FB769C-5408-4787-A389-1B0A77EB29B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1029357-0262-4915-B4C0-B9F1783B0120}" type="pres">
      <dgm:prSet presAssocID="{84FB769C-5408-4787-A389-1B0A77EB29B5}" presName="descendantText" presStyleLbl="alignAcc1" presStyleIdx="2" presStyleCnt="4">
        <dgm:presLayoutVars>
          <dgm:bulletEnabled val="1"/>
        </dgm:presLayoutVars>
      </dgm:prSet>
      <dgm:spPr/>
    </dgm:pt>
    <dgm:pt modelId="{9F7E24E3-A337-4071-A7EB-A75C9B7C3027}" type="pres">
      <dgm:prSet presAssocID="{0DDF2A63-C834-4E28-AF3F-AF8EF26E6A6A}" presName="sp" presStyleCnt="0"/>
      <dgm:spPr/>
    </dgm:pt>
    <dgm:pt modelId="{DB9BED37-E150-4D96-B730-C762150D4CE9}" type="pres">
      <dgm:prSet presAssocID="{76549D76-3C9F-4304-8BB3-3509F2328F9F}" presName="composite" presStyleCnt="0"/>
      <dgm:spPr/>
    </dgm:pt>
    <dgm:pt modelId="{F2412297-2E3D-4098-BB96-E84D0BAAD306}" type="pres">
      <dgm:prSet presAssocID="{76549D76-3C9F-4304-8BB3-3509F2328F9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E72D2D9-3878-4864-87CF-DB5753A6CA01}" type="pres">
      <dgm:prSet presAssocID="{76549D76-3C9F-4304-8BB3-3509F2328F9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AFC7327-C56F-4154-81C2-7275EBD5AD5A}" srcId="{A4D5ABAA-99B8-4E65-AC88-D6084349BEE2}" destId="{62FB8EFF-915E-47A4-9756-02FD98889C54}" srcOrd="0" destOrd="0" parTransId="{E2615947-58BF-4AA6-93F1-97C6DDC9BB19}" sibTransId="{F3C4E305-CC98-4094-A6D5-C6B9BD6F7837}"/>
    <dgm:cxn modelId="{16422C31-66A9-4CE3-B1C5-BAFEDEFBB3B5}" type="presOf" srcId="{76549D76-3C9F-4304-8BB3-3509F2328F9F}" destId="{F2412297-2E3D-4098-BB96-E84D0BAAD306}" srcOrd="0" destOrd="0" presId="urn:microsoft.com/office/officeart/2005/8/layout/chevron2"/>
    <dgm:cxn modelId="{330C2754-62AF-4E31-94AD-01456767DAC1}" type="presOf" srcId="{CD323AE4-B0F3-4D53-806A-23FEC89955DE}" destId="{11029357-0262-4915-B4C0-B9F1783B0120}" srcOrd="0" destOrd="0" presId="urn:microsoft.com/office/officeart/2005/8/layout/chevron2"/>
    <dgm:cxn modelId="{6BE04359-9B16-47AE-BDAE-E274097A2B44}" type="presOf" srcId="{83C71D31-8238-4C7F-812B-0F289109AB7A}" destId="{2036AE0E-2B69-456B-92A3-F8B5E6BC34E0}" srcOrd="0" destOrd="0" presId="urn:microsoft.com/office/officeart/2005/8/layout/chevron2"/>
    <dgm:cxn modelId="{6ADDC960-1286-4118-AF68-6CE963CBFF98}" srcId="{84FB769C-5408-4787-A389-1B0A77EB29B5}" destId="{CD323AE4-B0F3-4D53-806A-23FEC89955DE}" srcOrd="0" destOrd="0" parTransId="{6CE09FB4-2CDC-4CE8-A4B1-2148E67DFA0C}" sibTransId="{753DE4C9-A4AC-4030-8E33-914D20F5350C}"/>
    <dgm:cxn modelId="{7A33C762-554C-4039-83CA-84AA49515BA6}" type="presOf" srcId="{F9346CD0-7371-42BA-9FC1-0F6B9B471D55}" destId="{638EB555-2D14-4A92-A36F-D31CE575A0E1}" srcOrd="0" destOrd="0" presId="urn:microsoft.com/office/officeart/2005/8/layout/chevron2"/>
    <dgm:cxn modelId="{AB2E2166-6787-47CE-9B53-86E38A9D85B9}" srcId="{F9346CD0-7371-42BA-9FC1-0F6B9B471D55}" destId="{76549D76-3C9F-4304-8BB3-3509F2328F9F}" srcOrd="3" destOrd="0" parTransId="{8E20C81B-DEBE-44DA-B654-0A0053D46B58}" sibTransId="{1FB0C57C-148F-4F2F-9902-81D00E428920}"/>
    <dgm:cxn modelId="{90C5377E-F73C-449E-BF64-9F009AC34216}" type="presOf" srcId="{3F3AA4A8-C7D1-4DDE-BA8D-28FAF4D1CEC6}" destId="{EE72D2D9-3878-4864-87CF-DB5753A6CA01}" srcOrd="0" destOrd="0" presId="urn:microsoft.com/office/officeart/2005/8/layout/chevron2"/>
    <dgm:cxn modelId="{20763689-912C-440F-B8BA-BC28F93D7928}" type="presOf" srcId="{62FB8EFF-915E-47A4-9756-02FD98889C54}" destId="{F121471B-225A-49D9-9604-F8F01D73E034}" srcOrd="0" destOrd="0" presId="urn:microsoft.com/office/officeart/2005/8/layout/chevron2"/>
    <dgm:cxn modelId="{997D6D9B-909F-40F4-A11B-272F00D80E61}" type="presOf" srcId="{895E2AC8-9647-412D-AA61-A405A1F813AA}" destId="{4F75132C-2C45-4689-B22A-BA8E75A148B7}" srcOrd="0" destOrd="0" presId="urn:microsoft.com/office/officeart/2005/8/layout/chevron2"/>
    <dgm:cxn modelId="{A07139AE-B785-4523-8547-2829CEF8ADA2}" srcId="{76549D76-3C9F-4304-8BB3-3509F2328F9F}" destId="{3F3AA4A8-C7D1-4DDE-BA8D-28FAF4D1CEC6}" srcOrd="0" destOrd="0" parTransId="{DD753366-72C2-4616-9DF1-360F29F569FA}" sibTransId="{46E28BCE-1D91-433C-9361-264BC0E4402C}"/>
    <dgm:cxn modelId="{5C2808B8-1BFE-4F7F-B497-BC494FA0F8CB}" srcId="{895E2AC8-9647-412D-AA61-A405A1F813AA}" destId="{83C71D31-8238-4C7F-812B-0F289109AB7A}" srcOrd="0" destOrd="0" parTransId="{E5C0F1CE-939A-473E-98A8-08E6E6AF429E}" sibTransId="{51C8AB77-7017-48D9-B44F-3B883AFD99DA}"/>
    <dgm:cxn modelId="{5FFCD9D6-01B4-469C-A8FE-437A2311B82A}" srcId="{F9346CD0-7371-42BA-9FC1-0F6B9B471D55}" destId="{84FB769C-5408-4787-A389-1B0A77EB29B5}" srcOrd="2" destOrd="0" parTransId="{AA611192-C261-4E6D-9E86-79429811922B}" sibTransId="{0DDF2A63-C834-4E28-AF3F-AF8EF26E6A6A}"/>
    <dgm:cxn modelId="{115C9EF5-FB9D-41F5-80B1-670460999678}" type="presOf" srcId="{A4D5ABAA-99B8-4E65-AC88-D6084349BEE2}" destId="{C7A836CF-C107-4C82-8B84-E56819EECF2D}" srcOrd="0" destOrd="0" presId="urn:microsoft.com/office/officeart/2005/8/layout/chevron2"/>
    <dgm:cxn modelId="{2EA09BF9-32DB-4223-92A4-44647A659252}" srcId="{F9346CD0-7371-42BA-9FC1-0F6B9B471D55}" destId="{895E2AC8-9647-412D-AA61-A405A1F813AA}" srcOrd="1" destOrd="0" parTransId="{D72868A7-A400-4ECD-ACAD-7D36FB88A0C8}" sibTransId="{9D0E8BF6-D441-4874-AC04-1EC0AABF6543}"/>
    <dgm:cxn modelId="{46D4F3FB-1778-4C9D-9A43-2097694796AC}" type="presOf" srcId="{84FB769C-5408-4787-A389-1B0A77EB29B5}" destId="{F50BEE5D-61E8-47DE-9424-8BF6E04DB0EE}" srcOrd="0" destOrd="0" presId="urn:microsoft.com/office/officeart/2005/8/layout/chevron2"/>
    <dgm:cxn modelId="{92BA6CFF-C214-4C80-AE97-7FD7D2224282}" srcId="{F9346CD0-7371-42BA-9FC1-0F6B9B471D55}" destId="{A4D5ABAA-99B8-4E65-AC88-D6084349BEE2}" srcOrd="0" destOrd="0" parTransId="{08E2CE19-9179-445F-A4EA-1FA4EA31202F}" sibTransId="{F4C38AFE-8639-42B6-96DB-C5D35C571820}"/>
    <dgm:cxn modelId="{9F44F557-8CDD-4C13-9DEA-0154E63554D1}" type="presParOf" srcId="{638EB555-2D14-4A92-A36F-D31CE575A0E1}" destId="{B5E92C10-45DA-48D0-8E81-6F1A9D08A7CB}" srcOrd="0" destOrd="0" presId="urn:microsoft.com/office/officeart/2005/8/layout/chevron2"/>
    <dgm:cxn modelId="{61A1ACA0-C529-46DA-B5FA-29B8D9BB782E}" type="presParOf" srcId="{B5E92C10-45DA-48D0-8E81-6F1A9D08A7CB}" destId="{C7A836CF-C107-4C82-8B84-E56819EECF2D}" srcOrd="0" destOrd="0" presId="urn:microsoft.com/office/officeart/2005/8/layout/chevron2"/>
    <dgm:cxn modelId="{AA895748-1531-46DE-AF6E-5B4C2EF795B1}" type="presParOf" srcId="{B5E92C10-45DA-48D0-8E81-6F1A9D08A7CB}" destId="{F121471B-225A-49D9-9604-F8F01D73E034}" srcOrd="1" destOrd="0" presId="urn:microsoft.com/office/officeart/2005/8/layout/chevron2"/>
    <dgm:cxn modelId="{0BE7FB82-1EF1-4FF2-B5DB-CDFC720D13BB}" type="presParOf" srcId="{638EB555-2D14-4A92-A36F-D31CE575A0E1}" destId="{28E01CB1-7496-4BBE-9162-D96A09B6AB91}" srcOrd="1" destOrd="0" presId="urn:microsoft.com/office/officeart/2005/8/layout/chevron2"/>
    <dgm:cxn modelId="{F4900AEC-BC2C-46BC-8141-C8CE68EFCD35}" type="presParOf" srcId="{638EB555-2D14-4A92-A36F-D31CE575A0E1}" destId="{7DDAFD01-82D6-4DA9-A991-CF90E18B5D0F}" srcOrd="2" destOrd="0" presId="urn:microsoft.com/office/officeart/2005/8/layout/chevron2"/>
    <dgm:cxn modelId="{631952E9-7723-4956-89A2-7955889D7086}" type="presParOf" srcId="{7DDAFD01-82D6-4DA9-A991-CF90E18B5D0F}" destId="{4F75132C-2C45-4689-B22A-BA8E75A148B7}" srcOrd="0" destOrd="0" presId="urn:microsoft.com/office/officeart/2005/8/layout/chevron2"/>
    <dgm:cxn modelId="{0397B5F0-0760-41DF-B747-77636F5FFF76}" type="presParOf" srcId="{7DDAFD01-82D6-4DA9-A991-CF90E18B5D0F}" destId="{2036AE0E-2B69-456B-92A3-F8B5E6BC34E0}" srcOrd="1" destOrd="0" presId="urn:microsoft.com/office/officeart/2005/8/layout/chevron2"/>
    <dgm:cxn modelId="{5ED63333-503E-444C-8A6C-EE626F11996C}" type="presParOf" srcId="{638EB555-2D14-4A92-A36F-D31CE575A0E1}" destId="{0595A16D-B4A3-454F-9C25-89B752A1E0D3}" srcOrd="3" destOrd="0" presId="urn:microsoft.com/office/officeart/2005/8/layout/chevron2"/>
    <dgm:cxn modelId="{F10DEE8D-8BA3-4303-8E2F-429FCB332CA0}" type="presParOf" srcId="{638EB555-2D14-4A92-A36F-D31CE575A0E1}" destId="{2B2C6A40-B1A1-48EF-B126-D7E1915325A3}" srcOrd="4" destOrd="0" presId="urn:microsoft.com/office/officeart/2005/8/layout/chevron2"/>
    <dgm:cxn modelId="{7813401A-2B3C-4D03-B492-54541169136B}" type="presParOf" srcId="{2B2C6A40-B1A1-48EF-B126-D7E1915325A3}" destId="{F50BEE5D-61E8-47DE-9424-8BF6E04DB0EE}" srcOrd="0" destOrd="0" presId="urn:microsoft.com/office/officeart/2005/8/layout/chevron2"/>
    <dgm:cxn modelId="{F88AB9B4-E6B6-43D1-B17D-DBC067B41876}" type="presParOf" srcId="{2B2C6A40-B1A1-48EF-B126-D7E1915325A3}" destId="{11029357-0262-4915-B4C0-B9F1783B0120}" srcOrd="1" destOrd="0" presId="urn:microsoft.com/office/officeart/2005/8/layout/chevron2"/>
    <dgm:cxn modelId="{84396656-67A7-4C4D-AE8F-0BF9EE3546B1}" type="presParOf" srcId="{638EB555-2D14-4A92-A36F-D31CE575A0E1}" destId="{9F7E24E3-A337-4071-A7EB-A75C9B7C3027}" srcOrd="5" destOrd="0" presId="urn:microsoft.com/office/officeart/2005/8/layout/chevron2"/>
    <dgm:cxn modelId="{29F1B95A-E049-4CFC-90AB-4027A7E05A9E}" type="presParOf" srcId="{638EB555-2D14-4A92-A36F-D31CE575A0E1}" destId="{DB9BED37-E150-4D96-B730-C762150D4CE9}" srcOrd="6" destOrd="0" presId="urn:microsoft.com/office/officeart/2005/8/layout/chevron2"/>
    <dgm:cxn modelId="{62E60D3B-1BDE-4A3B-B4C0-449AAFD0867B}" type="presParOf" srcId="{DB9BED37-E150-4D96-B730-C762150D4CE9}" destId="{F2412297-2E3D-4098-BB96-E84D0BAAD306}" srcOrd="0" destOrd="0" presId="urn:microsoft.com/office/officeart/2005/8/layout/chevron2"/>
    <dgm:cxn modelId="{EC951571-BDFD-4794-AF6B-075EB67125B8}" type="presParOf" srcId="{DB9BED37-E150-4D96-B730-C762150D4CE9}" destId="{EE72D2D9-3878-4864-87CF-DB5753A6CA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836CF-C107-4C82-8B84-E56819EECF2D}">
      <dsp:nvSpPr>
        <dsp:cNvPr id="0" name=""/>
        <dsp:cNvSpPr/>
      </dsp:nvSpPr>
      <dsp:spPr>
        <a:xfrm rot="5400000">
          <a:off x="-265192" y="270633"/>
          <a:ext cx="1767949" cy="1237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PDF upload</a:t>
          </a:r>
        </a:p>
      </dsp:txBody>
      <dsp:txXfrm rot="-5400000">
        <a:off x="1" y="624222"/>
        <a:ext cx="1237564" cy="530385"/>
      </dsp:txXfrm>
    </dsp:sp>
    <dsp:sp modelId="{F121471B-225A-49D9-9604-F8F01D73E034}">
      <dsp:nvSpPr>
        <dsp:cNvPr id="0" name=""/>
        <dsp:cNvSpPr/>
      </dsp:nvSpPr>
      <dsp:spPr>
        <a:xfrm rot="5400000">
          <a:off x="3214088" y="-1971082"/>
          <a:ext cx="1149167" cy="51022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User uploads the PDF</a:t>
          </a:r>
        </a:p>
      </dsp:txBody>
      <dsp:txXfrm rot="-5400000">
        <a:off x="1237565" y="61539"/>
        <a:ext cx="5046116" cy="1036971"/>
      </dsp:txXfrm>
    </dsp:sp>
    <dsp:sp modelId="{4F75132C-2C45-4689-B22A-BA8E75A148B7}">
      <dsp:nvSpPr>
        <dsp:cNvPr id="0" name=""/>
        <dsp:cNvSpPr/>
      </dsp:nvSpPr>
      <dsp:spPr>
        <a:xfrm rot="5400000">
          <a:off x="-265192" y="1896292"/>
          <a:ext cx="1767949" cy="1237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Extraction</a:t>
          </a:r>
        </a:p>
      </dsp:txBody>
      <dsp:txXfrm rot="-5400000">
        <a:off x="1" y="2249881"/>
        <a:ext cx="1237564" cy="530385"/>
      </dsp:txXfrm>
    </dsp:sp>
    <dsp:sp modelId="{2036AE0E-2B69-456B-92A3-F8B5E6BC34E0}">
      <dsp:nvSpPr>
        <dsp:cNvPr id="0" name=""/>
        <dsp:cNvSpPr/>
      </dsp:nvSpPr>
      <dsp:spPr>
        <a:xfrm rot="5400000">
          <a:off x="3214088" y="-345423"/>
          <a:ext cx="1149167" cy="51022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Text is extracted and processed.</a:t>
          </a:r>
        </a:p>
      </dsp:txBody>
      <dsp:txXfrm rot="-5400000">
        <a:off x="1237565" y="1687198"/>
        <a:ext cx="5046116" cy="1036971"/>
      </dsp:txXfrm>
    </dsp:sp>
    <dsp:sp modelId="{F50BEE5D-61E8-47DE-9424-8BF6E04DB0EE}">
      <dsp:nvSpPr>
        <dsp:cNvPr id="0" name=""/>
        <dsp:cNvSpPr/>
      </dsp:nvSpPr>
      <dsp:spPr>
        <a:xfrm rot="5400000">
          <a:off x="-265192" y="3521951"/>
          <a:ext cx="1767949" cy="1237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Embeddings Generations</a:t>
          </a:r>
        </a:p>
      </dsp:txBody>
      <dsp:txXfrm rot="-5400000">
        <a:off x="1" y="3875540"/>
        <a:ext cx="1237564" cy="530385"/>
      </dsp:txXfrm>
    </dsp:sp>
    <dsp:sp modelId="{11029357-0262-4915-B4C0-B9F1783B0120}">
      <dsp:nvSpPr>
        <dsp:cNvPr id="0" name=""/>
        <dsp:cNvSpPr/>
      </dsp:nvSpPr>
      <dsp:spPr>
        <a:xfrm rot="5400000">
          <a:off x="3214088" y="1280235"/>
          <a:ext cx="1149167" cy="51022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Embeddings are generated for efficient search.</a:t>
          </a:r>
        </a:p>
      </dsp:txBody>
      <dsp:txXfrm rot="-5400000">
        <a:off x="1237565" y="3312856"/>
        <a:ext cx="5046116" cy="1036971"/>
      </dsp:txXfrm>
    </dsp:sp>
    <dsp:sp modelId="{F2412297-2E3D-4098-BB96-E84D0BAAD306}">
      <dsp:nvSpPr>
        <dsp:cNvPr id="0" name=""/>
        <dsp:cNvSpPr/>
      </dsp:nvSpPr>
      <dsp:spPr>
        <a:xfrm rot="5400000">
          <a:off x="-265192" y="5147611"/>
          <a:ext cx="1767949" cy="1237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+mn-lt"/>
            </a:rPr>
            <a:t>Summarisation</a:t>
          </a:r>
        </a:p>
      </dsp:txBody>
      <dsp:txXfrm rot="-5400000">
        <a:off x="1" y="5501200"/>
        <a:ext cx="1237564" cy="530385"/>
      </dsp:txXfrm>
    </dsp:sp>
    <dsp:sp modelId="{EE72D2D9-3878-4864-87CF-DB5753A6CA01}">
      <dsp:nvSpPr>
        <dsp:cNvPr id="0" name=""/>
        <dsp:cNvSpPr/>
      </dsp:nvSpPr>
      <dsp:spPr>
        <a:xfrm rot="5400000">
          <a:off x="3214088" y="2905895"/>
          <a:ext cx="1149167" cy="51022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Summarisation modules summarises the document</a:t>
          </a:r>
        </a:p>
      </dsp:txBody>
      <dsp:txXfrm rot="-5400000">
        <a:off x="1237565" y="4938516"/>
        <a:ext cx="5046116" cy="1036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e7e05a0ac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be7e05a0ac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e7cb918eb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be7cb918e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368893" y="5390446"/>
            <a:ext cx="1038336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400"/>
            </a:lvl2pPr>
            <a:lvl3pPr lvl="2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240"/>
            </a:lvl3pPr>
            <a:lvl4pPr lvl="3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4pPr>
            <a:lvl5pPr lvl="4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5pPr>
            <a:lvl6pPr lvl="5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6pPr>
            <a:lvl7pPr lvl="6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7pPr>
            <a:lvl8pPr lvl="7" algn="ctr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8pPr>
            <a:lvl9pPr lvl="8" algn="ctr" rtl="0">
              <a:lnSpc>
                <a:spcPct val="90000"/>
              </a:lnSpc>
              <a:spcBef>
                <a:spcPts val="1920"/>
              </a:spcBef>
              <a:spcAft>
                <a:spcPts val="1920"/>
              </a:spcAft>
              <a:buClr>
                <a:schemeClr val="dk1"/>
              </a:buClr>
              <a:buSzPts val="1200"/>
              <a:buNone/>
              <a:defRPr sz="192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611630" y="681690"/>
            <a:ext cx="11818560" cy="83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5280" b="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62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98221" y="2083117"/>
            <a:ext cx="12618720" cy="339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98221" y="5507355"/>
            <a:ext cx="1261872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731520" lvl="0" indent="-365760" algn="l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880">
                <a:solidFill>
                  <a:srgbClr val="888888"/>
                </a:solidFill>
              </a:defRPr>
            </a:lvl1pPr>
            <a:lvl2pPr marL="1463040" lvl="1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400">
                <a:solidFill>
                  <a:srgbClr val="888888"/>
                </a:solidFill>
              </a:defRPr>
            </a:lvl2pPr>
            <a:lvl3pPr marL="2194560" lvl="2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240">
                <a:solidFill>
                  <a:srgbClr val="888888"/>
                </a:solidFill>
              </a:defRPr>
            </a:lvl3pPr>
            <a:lvl4pPr marL="2926080" lvl="3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4pPr>
            <a:lvl5pPr marL="3657600" lvl="4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5pPr>
            <a:lvl6pPr marL="4389120" lvl="5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6pPr>
            <a:lvl7pPr marL="5120640" lvl="6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7pPr>
            <a:lvl8pPr marL="5852160" lvl="7" indent="-365760" algn="l" rtl="0">
              <a:lnSpc>
                <a:spcPct val="9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8pPr>
            <a:lvl9pPr marL="6583680" lvl="8" indent="-365760" algn="l" rtl="0">
              <a:lnSpc>
                <a:spcPct val="90000"/>
              </a:lnSpc>
              <a:spcBef>
                <a:spcPts val="1920"/>
              </a:spcBef>
              <a:spcAft>
                <a:spcPts val="1920"/>
              </a:spcAft>
              <a:buClr>
                <a:srgbClr val="888888"/>
              </a:buClr>
              <a:buSzPts val="1200"/>
              <a:buNone/>
              <a:defRPr sz="19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578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B2A8A-A683-492D-83C6-D71DD22A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AD77E-F97F-4E61-91D4-211600D3A670}" type="datetimeFigureOut">
              <a:rPr lang="en-IN" smtClean="0"/>
              <a:t>26/04/25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F9157-1D97-4BC0-9C79-CBDFE3DF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394C-218A-48DE-80D7-24BB42F6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7E77-15DD-42B0-8909-5133B8588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97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2018880" y="4724038"/>
            <a:ext cx="10592640" cy="94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0" tIns="54840" rIns="109720" bIns="54840" anchor="t" anchorCtr="0">
            <a:normAutofit fontScale="25000" lnSpcReduction="20000"/>
          </a:bodyPr>
          <a:lstStyle/>
          <a:p>
            <a:pPr marL="365760" indent="0">
              <a:lnSpc>
                <a:spcPct val="150000"/>
              </a:lnSpc>
              <a:spcBef>
                <a:spcPts val="0"/>
              </a:spcBef>
            </a:pPr>
            <a:r>
              <a:rPr lang="en" sz="12800" u="sng" dirty="0">
                <a:latin typeface="Times New Roman"/>
                <a:ea typeface="Times New Roman"/>
                <a:cs typeface="Times New Roman"/>
                <a:sym typeface="Times New Roman"/>
              </a:rPr>
              <a:t>Summify</a:t>
            </a:r>
            <a:endParaRPr sz="128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indent="0">
              <a:lnSpc>
                <a:spcPct val="150000"/>
              </a:lnSpc>
              <a:spcBef>
                <a:spcPts val="0"/>
              </a:spcBef>
            </a:pPr>
            <a:r>
              <a:rPr lang="en" sz="10240" b="0" dirty="0">
                <a:latin typeface="Times New Roman"/>
                <a:ea typeface="Times New Roman"/>
                <a:cs typeface="Times New Roman"/>
                <a:sym typeface="Times New Roman"/>
              </a:rPr>
              <a:t>Simplified Document Summarization using AI</a:t>
            </a:r>
            <a:endParaRPr sz="10240" dirty="0"/>
          </a:p>
          <a:p>
            <a:pPr marL="0" indent="0">
              <a:spcAft>
                <a:spcPts val="1920"/>
              </a:spcAft>
              <a:buSzPct val="100000"/>
            </a:pP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9720" tIns="54840" rIns="109720" bIns="54840" anchor="ctr" anchorCtr="0">
            <a:norm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097281" y="577095"/>
            <a:ext cx="13304520" cy="114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SzPts val="2400"/>
            </a:pPr>
            <a:r>
              <a:rPr lang="en" sz="5760" u="sng" dirty="0">
                <a:solidFill>
                  <a:schemeClr val="dk1"/>
                </a:solidFill>
              </a:rPr>
              <a:t>KIET Group Of Institutions</a:t>
            </a:r>
            <a:endParaRPr sz="5760" u="sng" dirty="0"/>
          </a:p>
        </p:txBody>
      </p:sp>
      <p:sp>
        <p:nvSpPr>
          <p:cNvPr id="81" name="Google Shape;81;p16"/>
          <p:cNvSpPr/>
          <p:nvPr/>
        </p:nvSpPr>
        <p:spPr>
          <a:xfrm>
            <a:off x="6790760" y="6158760"/>
            <a:ext cx="1748160" cy="5644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45DB-8E35-8F1B-E849-2266DEC8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23" y="1687655"/>
            <a:ext cx="3242339" cy="3242339"/>
          </a:xfrm>
          <a:prstGeom prst="rect">
            <a:avLst/>
          </a:prstGeom>
        </p:spPr>
      </p:pic>
      <p:sp>
        <p:nvSpPr>
          <p:cNvPr id="82" name="Google Shape;82;p16"/>
          <p:cNvSpPr txBox="1"/>
          <p:nvPr/>
        </p:nvSpPr>
        <p:spPr>
          <a:xfrm>
            <a:off x="642502" y="6182045"/>
            <a:ext cx="13642799" cy="20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r>
              <a:rPr lang="en" sz="2880" b="1" dirty="0">
                <a:solidFill>
                  <a:schemeClr val="dk1"/>
                </a:solidFill>
              </a:rPr>
              <a:t>             Submitted By:                                                                                   Mentor:</a:t>
            </a:r>
          </a:p>
          <a:p>
            <a:r>
              <a:rPr lang="en" sz="1920" dirty="0">
                <a:solidFill>
                  <a:schemeClr val="dk1"/>
                </a:solidFill>
              </a:rPr>
              <a:t>              Sanat Mishra(2100291520048)                                                                                                         Mr. Abhishek Shukla</a:t>
            </a:r>
          </a:p>
          <a:p>
            <a:r>
              <a:rPr lang="en" sz="1920" dirty="0">
                <a:solidFill>
                  <a:schemeClr val="dk1"/>
                </a:solidFill>
              </a:rPr>
              <a:t>              Vibhaw Kumar(2100291520061)</a:t>
            </a:r>
          </a:p>
          <a:p>
            <a:r>
              <a:rPr lang="en" sz="1920" dirty="0">
                <a:solidFill>
                  <a:schemeClr val="dk1"/>
                </a:solidFill>
              </a:rPr>
              <a:t>              Rishabh Kanaujiya(2100291520045)</a:t>
            </a:r>
          </a:p>
          <a:p>
            <a:r>
              <a:rPr lang="en-IN" sz="2880" b="1" dirty="0">
                <a:solidFill>
                  <a:schemeClr val="dk1"/>
                </a:solidFill>
              </a:rPr>
              <a:t>  </a:t>
            </a:r>
            <a:endParaRPr lang="en-IN" sz="288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Multi Document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system to summarize multiple documents.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the system to summarize different languages document than only English.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Voice-Based interactions to be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in the system.</a:t>
            </a:r>
            <a:endParaRPr lang="en-US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B1AA300F-CEF2-2064-5184-D784A42B644F}"/>
              </a:ext>
            </a:extLst>
          </p:cNvPr>
          <p:cNvSpPr/>
          <p:nvPr/>
        </p:nvSpPr>
        <p:spPr>
          <a:xfrm>
            <a:off x="10908983" y="2950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Multi-language support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9C0D94DC-D7DE-9ECD-E5D6-E73CEF2023CE}"/>
              </a:ext>
            </a:extLst>
          </p:cNvPr>
          <p:cNvSpPr/>
          <p:nvPr/>
        </p:nvSpPr>
        <p:spPr>
          <a:xfrm>
            <a:off x="7017305" y="527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Voice-Based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3849F-8836-376A-3085-A9D52D1C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752"/>
          <a:stretch/>
        </p:blipFill>
        <p:spPr>
          <a:xfrm>
            <a:off x="1" y="0"/>
            <a:ext cx="605337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9720" tIns="54840" rIns="109720" bIns="5484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3990554" y="615874"/>
            <a:ext cx="5669280" cy="52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0" rIns="0" bIns="0" anchor="t" anchorCtr="0">
            <a:spAutoFit/>
          </a:bodyPr>
          <a:lstStyle/>
          <a:p>
            <a:pPr marL="20320" algn="ctr">
              <a:lnSpc>
                <a:spcPct val="114000"/>
              </a:lnSpc>
            </a:pPr>
            <a:r>
              <a:rPr lang="en" sz="2880" b="1" dirty="0">
                <a:solidFill>
                  <a:srgbClr val="3A3838"/>
                </a:solidFill>
                <a:latin typeface="Playfair Display Bold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Bibliography</a:t>
            </a:r>
            <a:endParaRPr sz="3360" dirty="0">
              <a:solidFill>
                <a:srgbClr val="000000"/>
              </a:solidFill>
              <a:latin typeface="Playfair Display Bold" panose="020B060402020202020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aphicFrame>
        <p:nvGraphicFramePr>
          <p:cNvPr id="176" name="Google Shape;176;p23"/>
          <p:cNvGraphicFramePr/>
          <p:nvPr/>
        </p:nvGraphicFramePr>
        <p:xfrm>
          <a:off x="165160" y="1683840"/>
          <a:ext cx="14300080" cy="59298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1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808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No.</a:t>
                      </a:r>
                      <a:endParaRPr sz="1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Publisher</a:t>
                      </a:r>
                      <a:endParaRPr sz="19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Methodology/ Technology</a:t>
                      </a:r>
                      <a:endParaRPr sz="1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Scope</a:t>
                      </a:r>
                      <a:endParaRPr sz="1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4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[1]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 Text Summarization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39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Exploring the Landscape of Automatic Text Summarization</a:t>
                      </a:r>
                      <a:endParaRPr sz="1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[2]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IJISAE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LLM,   Langchain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Abstractive Long Text Summarization using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[3]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Gate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LLM,   Langchain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Creating LLM Applications Utilizing LangChain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[4]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ARXIV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LLM</a:t>
                      </a:r>
                      <a:endParaRPr sz="19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Text Summarization Using LLM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[5]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ARXIV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Langchain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Comparative Study and Framework for Automated Summariser 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[6]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Cosine Similarity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Comparative Analysis of Different Text Summarization Techniques using Enhanced Tokenization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4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[7]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TextRank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39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Comparative Study of Extractive Text Summarization Techniques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4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[8]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Reinforcement Learning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39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Survey of Automatic Text Summarization Technology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4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[9]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2014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Graph and Similarity Based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39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Context Based Text Summarization System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4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[10]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2012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Text Mining</a:t>
                      </a:r>
                      <a:endParaRPr sz="1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39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a Text Mining Tool to Support Text Summarization</a:t>
                      </a:r>
                      <a:endParaRPr sz="19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01600" marR="101600" marT="101600" marB="1016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456F3D-0368-4882-A9D3-7274F4F6345D}"/>
              </a:ext>
            </a:extLst>
          </p:cNvPr>
          <p:cNvSpPr/>
          <p:nvPr/>
        </p:nvSpPr>
        <p:spPr>
          <a:xfrm>
            <a:off x="0" y="4037514"/>
            <a:ext cx="4320000" cy="13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06787-E992-4BD2-9F8A-1CF267D4EF5E}"/>
              </a:ext>
            </a:extLst>
          </p:cNvPr>
          <p:cNvSpPr/>
          <p:nvPr/>
        </p:nvSpPr>
        <p:spPr>
          <a:xfrm>
            <a:off x="10310401" y="4037514"/>
            <a:ext cx="4320000" cy="13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AD539-CDFD-47D8-BAD0-4486D8353532}"/>
              </a:ext>
            </a:extLst>
          </p:cNvPr>
          <p:cNvSpPr txBox="1"/>
          <p:nvPr/>
        </p:nvSpPr>
        <p:spPr>
          <a:xfrm>
            <a:off x="4320001" y="3235770"/>
            <a:ext cx="599040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60" dirty="0"/>
              <a:t>Thank you</a:t>
            </a:r>
            <a:endParaRPr lang="en-IN" sz="1056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A807F-2EFD-474D-A0AF-8FDB8B749DB5}"/>
              </a:ext>
            </a:extLst>
          </p:cNvPr>
          <p:cNvGrpSpPr/>
          <p:nvPr/>
        </p:nvGrpSpPr>
        <p:grpSpPr>
          <a:xfrm>
            <a:off x="6170934" y="1131937"/>
            <a:ext cx="2288534" cy="2103833"/>
            <a:chOff x="4934858" y="952531"/>
            <a:chExt cx="1907112" cy="1753194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440041E0-6535-4BE0-B153-41958826FEC4}"/>
                </a:ext>
              </a:extLst>
            </p:cNvPr>
            <p:cNvSpPr/>
            <p:nvPr/>
          </p:nvSpPr>
          <p:spPr>
            <a:xfrm>
              <a:off x="4934858" y="952531"/>
              <a:ext cx="1753194" cy="1753194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1E5A0EFA-C116-446C-A4FB-ADB4A2FFFE6D}"/>
                </a:ext>
              </a:extLst>
            </p:cNvPr>
            <p:cNvSpPr/>
            <p:nvPr/>
          </p:nvSpPr>
          <p:spPr>
            <a:xfrm>
              <a:off x="5088776" y="952531"/>
              <a:ext cx="1753194" cy="1753194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pic>
        <p:nvPicPr>
          <p:cNvPr id="2050" name="Picture 2" descr="Thank You icon">
            <a:extLst>
              <a:ext uri="{FF2B5EF4-FFF2-40B4-BE49-F238E27FC236}">
                <a16:creationId xmlns:a16="http://schemas.microsoft.com/office/drawing/2014/main" id="{92ADE98A-AB1B-4814-BD1C-FB943B26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169" y="162450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4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Summify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01410" y="41258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aims to </a:t>
            </a: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streamline information processing by summarizing and highlighting information from PDFs, enabling users to access essential content efficiently. It seeks to save time and enhance understanding of complex information</a:t>
            </a:r>
            <a:r>
              <a:rPr lang="en-US" sz="1600" dirty="0"/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  <a:p>
            <a:pPr marL="0" indent="0">
              <a:lnSpc>
                <a:spcPts val="285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F0EED-4178-29C9-52BF-80268552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2" y="0"/>
            <a:ext cx="70994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 AI-powered tool that uses large language models to extract and summarize information from PDFs. It enables users to quickly grasp essential content, making information more accessible &amp; easy to understand</a:t>
            </a: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6147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Summify allows users to chat with PDFs, extracting content, retrieving relevant info using ChromaDB, </a:t>
            </a: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Interactive Q&amp;A feature to streamline information retrieval,</a:t>
            </a:r>
            <a:r>
              <a:rPr lang="en-IN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generating accurate answers via Google Gemini in a simple Streamlit interface.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Summify uses LangChain to load and split PDFs, generates embeddings with Google AI, stores vector embeddings in ChromaDB, retrieves relevant chunks, and queries Gemini to generate accurate, context-based answers.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71EB8-373B-13A0-3EE6-A99C3319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6" y="681690"/>
            <a:ext cx="11818560" cy="836160"/>
          </a:xfrm>
        </p:spPr>
        <p:txBody>
          <a:bodyPr/>
          <a:lstStyle/>
          <a:p>
            <a:r>
              <a:rPr lang="en-IN" sz="4450" dirty="0">
                <a:latin typeface="Playfair Display Bold" panose="020B0604020202020204" charset="0"/>
              </a:rPr>
              <a:t>Technology Stack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567AD36-A1D9-2C79-CE17-D195C1A1B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421" y="1817649"/>
            <a:ext cx="5843238" cy="626698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Programming Language: 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LangChain (</a:t>
            </a:r>
            <a:r>
              <a:rPr lang="en-IN" b="0" dirty="0"/>
              <a:t>PyPDFDirectoryLoader, RecursiveCharacterTextSplitter)</a:t>
            </a:r>
            <a:endParaRPr lang="en-US" b="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LLM used: Google Gemini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StreamLit (for UI)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ChromaDB (Vector Database)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dirty="0"/>
              <a:t>Embeddings: Google Generative AI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12FA6-A744-144B-A8C3-E0A624CE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71" y="-32170"/>
            <a:ext cx="6668429" cy="82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9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665696" y="427946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</a:rPr>
              <a:t>Interactive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9613" y="4717852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interactive question-answering for user engagement enabling user interaction.</a:t>
            </a:r>
          </a:p>
          <a:p>
            <a:pPr marL="0" indent="0" algn="r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</a:rPr>
              <a:t>Information Retrieval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30339" y="5731431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efficient document summarizer to condense text, manage information overload.</a:t>
            </a:r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</a:rPr>
              <a:t>Decision Making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613" y="6643688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AI-driven tools to automate the extraction and analysis of relevant data, enabling users to make data-driven decisions efficiently.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012DA-BA3B-96D3-1B7D-DF964F8C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89" y="263610"/>
            <a:ext cx="11818560" cy="836160"/>
          </a:xfrm>
        </p:spPr>
        <p:txBody>
          <a:bodyPr/>
          <a:lstStyle/>
          <a:p>
            <a:r>
              <a:rPr lang="en-IN" sz="4450" dirty="0">
                <a:latin typeface="Playfair Display Bold" panose="020B0604020202020204" charset="0"/>
              </a:rPr>
              <a:t>Workflow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1D0070-4992-1B78-69F8-DC61B118B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067755"/>
              </p:ext>
            </p:extLst>
          </p:nvPr>
        </p:nvGraphicFramePr>
        <p:xfrm>
          <a:off x="205987" y="1405054"/>
          <a:ext cx="6339779" cy="6655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60E5FD7-D1E1-E2D3-0559-5CABA178C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385" y="18548"/>
            <a:ext cx="7449015" cy="82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1900" b="1" dirty="0">
                <a:latin typeface="Playfair Display Bold" panose="00000800000000000000" pitchFamily="2" charset="0"/>
              </a:rPr>
              <a:t>Data Collection and Preprocessing</a:t>
            </a:r>
            <a:endParaRPr lang="en-US" sz="1900" b="1" dirty="0">
              <a:latin typeface="Playfair Display Bold" panose="000008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9263" y="2004417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and preprocess diverse documents (PDFs, reports, data files) by cleaning, extracting text, and converting them into AI-compatible formats for accurate analysis.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Technology Integration</a:t>
            </a:r>
            <a:endParaRPr lang="en-US" sz="1900" b="1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Utilize large language models (LLMs) and generative AI to develop algorithms capable of understanding, summarizing, and analyzing the content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342" y="4732259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</a:rPr>
              <a:t>Interaction</a:t>
            </a:r>
            <a:endParaRPr lang="en-US" sz="1900" b="1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an intuitive, user-friendly interface for uploading documents, providing personalized summaries, Q&amp;A, and seamless navigation to enhance the user experience.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and </a:t>
            </a:r>
            <a:r>
              <a:rPr lang="en-US" sz="1900" b="1" dirty="0" err="1">
                <a:solidFill>
                  <a:srgbClr val="39393C"/>
                </a:solidFill>
                <a:latin typeface="Playfair Display Bold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Optimisation</a:t>
            </a:r>
            <a:endParaRPr lang="en-US" sz="1900" dirty="0">
              <a:latin typeface="Playfair Display Bold" panose="000008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thorough testing, gather user feedback, refine AI models, and optimize the tool for accuracy, scalability, and real-time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798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Summify will save time by providing concise summaries and quick access to key information.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Summify will enable informed decisions by providing tailored, data-driven insights from complex content.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Increased Accessibility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8"/>
            <a:ext cx="4120753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Summify will make complex documents accessible, helping users of all expertise quickly grasp key details and take 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4109085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29326" y="2756535"/>
            <a:ext cx="7799666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Shape 5"/>
          <p:cNvSpPr/>
          <p:nvPr/>
        </p:nvSpPr>
        <p:spPr>
          <a:xfrm>
            <a:off x="6280190" y="373201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438424" y="40419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Interactive Q&amp;A Feature</a:t>
            </a:r>
          </a:p>
        </p:txBody>
      </p:sp>
      <p:sp>
        <p:nvSpPr>
          <p:cNvPr id="10" name="Text 7"/>
          <p:cNvSpPr/>
          <p:nvPr/>
        </p:nvSpPr>
        <p:spPr>
          <a:xfrm>
            <a:off x="10289024" y="386048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 for personalized information retrieval and engagement with summaries.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0887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38424" y="528363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User Dashboard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interface for managing documents, summaries, and interactive insights.</a:t>
            </a: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2D209F60-215D-62EA-CEFB-7292BAAF63A9}"/>
              </a:ext>
            </a:extLst>
          </p:cNvPr>
          <p:cNvSpPr/>
          <p:nvPr/>
        </p:nvSpPr>
        <p:spPr>
          <a:xfrm>
            <a:off x="6511052" y="2938044"/>
            <a:ext cx="3313152" cy="73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document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Summarizer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77E9B220-46FC-59FE-62B7-93831525D7CA}"/>
              </a:ext>
            </a:extLst>
          </p:cNvPr>
          <p:cNvSpPr/>
          <p:nvPr/>
        </p:nvSpPr>
        <p:spPr>
          <a:xfrm>
            <a:off x="10221099" y="2790646"/>
            <a:ext cx="3313152" cy="797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7321D4A0-3516-83BA-B04C-51D4ABBDE76A}"/>
              </a:ext>
            </a:extLst>
          </p:cNvPr>
          <p:cNvSpPr/>
          <p:nvPr/>
        </p:nvSpPr>
        <p:spPr>
          <a:xfrm>
            <a:off x="10368469" y="2885002"/>
            <a:ext cx="3313152" cy="847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for extracting and summarizing insights.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E2478-F3E8-4CF3-762E-267E2F5A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62" y="0"/>
            <a:ext cx="6212252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730</Words>
  <Application>Microsoft Macintosh PowerPoint</Application>
  <PresentationFormat>Custom</PresentationFormat>
  <Paragraphs>149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Open Sans</vt:lpstr>
      <vt:lpstr>Calibri</vt:lpstr>
      <vt:lpstr>Playfair Display Bold</vt:lpstr>
      <vt:lpstr>Arial</vt:lpstr>
      <vt:lpstr>Office Theme</vt:lpstr>
      <vt:lpstr>KIET Group Of Institutions</vt:lpstr>
      <vt:lpstr>PowerPoint Presentation</vt:lpstr>
      <vt:lpstr>PowerPoint Presentation</vt:lpstr>
      <vt:lpstr>Technology Stack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Vibhaw Mishra</cp:lastModifiedBy>
  <cp:revision>9</cp:revision>
  <dcterms:created xsi:type="dcterms:W3CDTF">2024-11-11T08:06:52Z</dcterms:created>
  <dcterms:modified xsi:type="dcterms:W3CDTF">2025-04-26T06:38:41Z</dcterms:modified>
</cp:coreProperties>
</file>